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 showGuides="1">
      <p:cViewPr varScale="1">
        <p:scale>
          <a:sx n="151" d="100"/>
          <a:sy n="151" d="100"/>
        </p:scale>
        <p:origin x="46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238950" cy="3329581"/>
          </a:xfrm>
        </p:spPr>
        <p:txBody>
          <a:bodyPr/>
          <a:lstStyle/>
          <a:p>
            <a:r>
              <a:rPr lang="en-US" sz="6000" dirty="0"/>
              <a:t>Ordinary Differential Equations 2 – Taylor Methods and </a:t>
            </a:r>
            <a:r>
              <a:rPr lang="en-US" sz="6000" dirty="0" err="1"/>
              <a:t>Runge-Kutta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277246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have looked at first-order and second-order approximations.</a:t>
                </a:r>
              </a:p>
              <a:p>
                <a:r>
                  <a:rPr lang="en-US" dirty="0"/>
                  <a:t>We can, in theory, find any order approximation that we wish.</a:t>
                </a:r>
              </a:p>
              <a:p>
                <a:r>
                  <a:rPr lang="en-US" dirty="0"/>
                  <a:t>This can be achieved by looking at the Taylor Expansion of the solution function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acc>
                        <m:accPr>
                          <m:chr m:val="⃛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From an IVP ODE we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and we can easily evaluate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from the derivative function.</a:t>
                </a:r>
              </a:p>
              <a:p>
                <a:r>
                  <a:rPr lang="en-US" dirty="0"/>
                  <a:t>The general procedure for a kth order approximation is given by,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06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Method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Let’s apply the Taylor Method to the heat radiation problem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=2500.0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=250.0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=4.0×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We want the Taylor Series,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acc>
                        <m:accPr>
                          <m:chr m:val="⃛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  <a:p>
                <a:pPr marL="400050"/>
                <a:r>
                  <a:rPr lang="en-US" dirty="0"/>
                  <a:t>The first derivative we need is simple enough, it’s just the derivative function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−156.23</m:t>
                      </m:r>
                    </m:oMath>
                  </m:oMathPara>
                </a14:m>
                <a:endParaRPr lang="en-US" dirty="0"/>
              </a:p>
              <a:p>
                <a:pPr marL="400050"/>
                <a:r>
                  <a:rPr lang="en-US" dirty="0"/>
                  <a:t>The second derivative is more tricky,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39.06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20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Method Example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continue finding successive derivatives and for any order approximation we wish!</a:t>
                </a:r>
              </a:p>
              <a:p>
                <a:r>
                  <a:rPr lang="en-US" dirty="0"/>
                  <a:t>It might take a lot of manual effort on our part though.</a:t>
                </a:r>
              </a:p>
              <a:p>
                <a:pPr lvl="1"/>
                <a:r>
                  <a:rPr lang="en-US" dirty="0"/>
                  <a:t>Though modern symbolic differentiation might be useful here!</a:t>
                </a:r>
              </a:p>
              <a:p>
                <a:r>
                  <a:rPr lang="en-US" dirty="0"/>
                  <a:t>The fifth-order approximation is found to be,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=2500.0−156.28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+19.53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−2.85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+0.44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71" y="4395501"/>
            <a:ext cx="7936469" cy="21628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87561" y="6189008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9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Method Example </a:t>
            </a:r>
            <a:r>
              <a:rPr lang="en-US" dirty="0" err="1"/>
              <a:t>cont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359" y="1282616"/>
            <a:ext cx="5488605" cy="5446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15961" y="6360045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5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Runge-Kutta</a:t>
            </a:r>
            <a:r>
              <a:rPr lang="en-US" dirty="0"/>
              <a:t>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Most of the previous methods fall under the general umbrella of </a:t>
                </a:r>
                <a:r>
                  <a:rPr lang="en-US" dirty="0" err="1"/>
                  <a:t>Runge-Kutta</a:t>
                </a:r>
                <a:r>
                  <a:rPr lang="en-US" dirty="0"/>
                  <a:t> methods.</a:t>
                </a:r>
              </a:p>
              <a:p>
                <a:r>
                  <a:rPr lang="en-US" dirty="0" err="1"/>
                  <a:t>Runge-Kutta</a:t>
                </a:r>
                <a:r>
                  <a:rPr lang="en-US" dirty="0"/>
                  <a:t> methods are a family of single-point methods that approximate the 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summing several intermediate updates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Δy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 is, to approximate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a </a:t>
                </a:r>
                <a:r>
                  <a:rPr lang="en-US" dirty="0" err="1"/>
                  <a:t>Runge-Kutta</a:t>
                </a:r>
                <a:r>
                  <a:rPr lang="en-US" dirty="0"/>
                  <a:t> method approximates the update term in the form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17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Midpoint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second-order </a:t>
                </a:r>
                <a:r>
                  <a:rPr lang="en-US" dirty="0" err="1"/>
                  <a:t>Runge-Kutta</a:t>
                </a:r>
                <a:r>
                  <a:rPr lang="en-US" dirty="0"/>
                  <a:t> method is given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derivative function is evaluated at two points.</a:t>
                </a:r>
              </a:p>
              <a:p>
                <a:pPr lvl="1"/>
                <a:r>
                  <a:rPr lang="en-US" dirty="0"/>
                  <a:t>This is sometimes referred to as a stage.</a:t>
                </a:r>
              </a:p>
              <a:p>
                <a:r>
                  <a:rPr lang="en-US" dirty="0"/>
                  <a:t>You only need one value of the solution at the previous step.</a:t>
                </a:r>
              </a:p>
              <a:p>
                <a:pPr lvl="1"/>
                <a:r>
                  <a:rPr lang="en-US" dirty="0"/>
                  <a:t>Thus it’s a single point method.</a:t>
                </a:r>
              </a:p>
              <a:p>
                <a:pPr lvl="1"/>
                <a:r>
                  <a:rPr lang="en-US" dirty="0"/>
                  <a:t>This is opposed to multi-step methods which we will return to.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67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RK4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dirty="0" err="1"/>
                  <a:t>Runge-Kutta</a:t>
                </a:r>
                <a:r>
                  <a:rPr lang="en-US" dirty="0"/>
                  <a:t> method of order 4 is probably the most popular numerical method for ODE integration.</a:t>
                </a:r>
              </a:p>
              <a:p>
                <a:r>
                  <a:rPr lang="en-US" dirty="0"/>
                  <a:t>It is often referred to as just RK4.</a:t>
                </a:r>
              </a:p>
              <a:p>
                <a:r>
                  <a:rPr lang="en-US" dirty="0"/>
                  <a:t>It is given by,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903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RK4 graphical</a:t>
            </a:r>
          </a:p>
        </p:txBody>
      </p:sp>
      <p:pic>
        <p:nvPicPr>
          <p:cNvPr id="1026" name="Picture 2" descr="https://upload.wikimedia.org/wikipedia/commons/thumb/7/7e/Runge-Kutta_slopes.svg/1280px-Runge-Kutta_slope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06" y="831057"/>
            <a:ext cx="5887243" cy="58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800100" y="2474528"/>
                <a:ext cx="6096000" cy="24169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0100" y="2474528"/>
                <a:ext cx="6096000" cy="2416944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54459" y="6119336"/>
            <a:ext cx="378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https://en.wikipedia.org/wiki/Runge%E2%80%93Kutta_methods#/media/File:Runge-Kutta_slopes.svg</a:t>
            </a:r>
          </a:p>
        </p:txBody>
      </p:sp>
    </p:spTree>
    <p:extLst>
      <p:ext uri="{BB962C8B-B14F-4D97-AF65-F5344CB8AC3E}">
        <p14:creationId xmlns:p14="http://schemas.microsoft.com/office/powerpoint/2010/main" val="2940600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RK4?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RK4 is very easy to implement in code.</a:t>
            </a:r>
          </a:p>
          <a:p>
            <a:r>
              <a:rPr lang="en-US" dirty="0"/>
              <a:t>Since it’s a single-point method, we only need an initial condition to get the whole thing started.</a:t>
            </a:r>
          </a:p>
          <a:p>
            <a:r>
              <a:rPr lang="en-US" dirty="0"/>
              <a:t>It’s a fourth order method which makes it </a:t>
            </a:r>
            <a:r>
              <a:rPr lang="en-US" i="1" dirty="0"/>
              <a:t>much</a:t>
            </a:r>
            <a:r>
              <a:rPr lang="en-US" dirty="0"/>
              <a:t> better than the Euler methods or the Trapezoid Methods.</a:t>
            </a:r>
          </a:p>
          <a:p>
            <a:r>
              <a:rPr lang="en-US" dirty="0"/>
              <a:t>There are certainly better methods that have better error.</a:t>
            </a:r>
          </a:p>
          <a:p>
            <a:pPr lvl="1"/>
            <a:r>
              <a:rPr lang="en-US" dirty="0"/>
              <a:t>However, RK4 is a great balance between ease of implementation and performance.</a:t>
            </a:r>
          </a:p>
        </p:txBody>
      </p:sp>
    </p:spTree>
    <p:extLst>
      <p:ext uri="{BB962C8B-B14F-4D97-AF65-F5344CB8AC3E}">
        <p14:creationId xmlns:p14="http://schemas.microsoft.com/office/powerpoint/2010/main" val="2904018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Butcher Tableau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general expression for an RK method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:r>
                  <a:rPr lang="en-US" dirty="0"/>
                  <a:t>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RK methods are often given by their Butcher Tableau.</a:t>
                </a:r>
              </a:p>
              <a:p>
                <a:r>
                  <a:rPr lang="en-US" dirty="0"/>
                  <a:t>For explicit methods, the tableau is lower triangular.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283" y="3610402"/>
            <a:ext cx="3181350" cy="2324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8400" y="5989849"/>
            <a:ext cx="48931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en.wikipedia.org/wiki/Runge%E2%80%93Kutta_method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758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vs Implicit Euler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from last time the two Euler Methods we discussed.</a:t>
                </a:r>
              </a:p>
              <a:p>
                <a:r>
                  <a:rPr lang="en-US" dirty="0"/>
                  <a:t>Explicit Euler Method: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tabLst>
                    <a:tab pos="342900" algn="l"/>
                  </a:tabLst>
                </a:pPr>
                <a:r>
                  <a:rPr lang="en-US" dirty="0"/>
                  <a:t>Implicit Euler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said the explicit Euler method was </a:t>
                </a:r>
                <a:r>
                  <a:rPr lang="en-US" i="1" dirty="0"/>
                  <a:t>conditionally</a:t>
                </a:r>
                <a:r>
                  <a:rPr lang="en-US" dirty="0"/>
                  <a:t> convergent for certain values of the step size.</a:t>
                </a:r>
              </a:p>
              <a:p>
                <a:r>
                  <a:rPr lang="en-US" dirty="0"/>
                  <a:t>The implicit Euler method, in contrast, we said was </a:t>
                </a:r>
                <a:r>
                  <a:rPr lang="en-US" i="1" dirty="0"/>
                  <a:t>unconditionally</a:t>
                </a:r>
                <a:r>
                  <a:rPr lang="en-US" dirty="0"/>
                  <a:t> convergent.</a:t>
                </a:r>
              </a:p>
              <a:p>
                <a:r>
                  <a:rPr lang="en-US" dirty="0"/>
                  <a:t>This made the implicit Euler method much more stable to implement at the cost of a more complicated update step.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995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RK4 Butcher Tableau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Here’s the Butcher Tableau for RK4 and the written out equations.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72" y="3012420"/>
            <a:ext cx="3733800" cy="2276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52997" y="2942185"/>
                <a:ext cx="6096000" cy="24169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97" y="2942185"/>
                <a:ext cx="6096000" cy="2416944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55700" y="528889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en.wikipedia.org/wiki/Runge%E2%80%93Kutta_methods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0114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3/8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original paper that </a:t>
            </a:r>
            <a:r>
              <a:rPr lang="en-US" dirty="0" err="1"/>
              <a:t>Kutta</a:t>
            </a:r>
            <a:r>
              <a:rPr lang="en-US" dirty="0"/>
              <a:t> proposed the RK4 method in, he also proposed the 3/8 rule.</a:t>
            </a:r>
          </a:p>
          <a:p>
            <a:r>
              <a:rPr lang="en-US" dirty="0"/>
              <a:t>Its Butcher Table is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197" y="3429000"/>
            <a:ext cx="3933825" cy="214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7900" y="563326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en.wikipedia.org/wiki/Runge%E2%80%93Kutta_methods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50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0D3C-406D-E433-E53D-1E5B4014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5D4E5-C223-7835-C100-E8A0381BC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19A3-D921-4AD5-B7B0-BF8CF648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Method Instability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C7EC29-EEF0-431E-A073-7C5B46316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656" y="1269206"/>
            <a:ext cx="7770019" cy="5376087"/>
          </a:xfrm>
        </p:spPr>
      </p:pic>
      <p:sp>
        <p:nvSpPr>
          <p:cNvPr id="4" name="Rectangle 3"/>
          <p:cNvSpPr/>
          <p:nvPr/>
        </p:nvSpPr>
        <p:spPr>
          <a:xfrm>
            <a:off x="10441611" y="6275961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1A8E-B5EF-419D-B8CE-1A099E4E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Euler Method Stability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CFE051-51FD-46A4-8F3B-8A5770334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150" y="1495835"/>
            <a:ext cx="8267700" cy="4909447"/>
          </a:xfrm>
        </p:spPr>
      </p:pic>
      <p:sp>
        <p:nvSpPr>
          <p:cNvPr id="4" name="Rectangle 3"/>
          <p:cNvSpPr/>
          <p:nvPr/>
        </p:nvSpPr>
        <p:spPr>
          <a:xfrm>
            <a:off x="10340011" y="6035950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3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Euler Instability in detail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understand why, let’s look at the FDE for the example of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the previous two figures.</a:t>
                </a:r>
              </a:p>
              <a:p>
                <a:r>
                  <a:rPr lang="en-US" dirty="0"/>
                  <a:t>For the forward Euler, we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What happens to this equation for various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are the important intervals here?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36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Euler Stability in detail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backward Euler, we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happens to this equation for various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are the important intervals here?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97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Explicit Trapezoid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Trapezoid Method I presented last lecture was an </a:t>
                </a:r>
                <a:r>
                  <a:rPr lang="en-US" i="1" dirty="0"/>
                  <a:t>implicit</a:t>
                </a:r>
                <a:r>
                  <a:rPr lang="en-US" dirty="0"/>
                  <a:t> numerical method.</a:t>
                </a:r>
              </a:p>
              <a:p>
                <a:r>
                  <a:rPr lang="en-US" dirty="0"/>
                  <a:t>There also exists an </a:t>
                </a:r>
                <a:r>
                  <a:rPr lang="en-US" i="1" dirty="0"/>
                  <a:t>explicit</a:t>
                </a:r>
                <a:r>
                  <a:rPr lang="en-US" dirty="0"/>
                  <a:t> version.</a:t>
                </a:r>
              </a:p>
              <a:p>
                <a:r>
                  <a:rPr lang="en-US" dirty="0"/>
                  <a:t>It is given by,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method takes the value of the derivative function at the left end point and the approximate right end point. </a:t>
                </a:r>
              </a:p>
              <a:p>
                <a:r>
                  <a:rPr lang="en-US" dirty="0"/>
                  <a:t>This is a second order method meaning it’s global error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also sometimes called the Improved Euler or </a:t>
                </a:r>
                <a:r>
                  <a:rPr lang="en-US" dirty="0" err="1"/>
                  <a:t>Heun</a:t>
                </a:r>
                <a:r>
                  <a:rPr lang="en-US" dirty="0"/>
                  <a:t> Method.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90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compare the efficiency of a first-order vs second-order method?</a:t>
            </a:r>
          </a:p>
          <a:p>
            <a:r>
              <a:rPr lang="en-US" dirty="0"/>
              <a:t>How does the error of a first-order approximation scale with the step size?</a:t>
            </a:r>
          </a:p>
          <a:p>
            <a:r>
              <a:rPr lang="en-US" dirty="0"/>
              <a:t>What about a second-order approximation?</a:t>
            </a:r>
          </a:p>
          <a:p>
            <a:r>
              <a:rPr lang="en-US" dirty="0"/>
              <a:t>How many function evaluations did the first-order methods require?</a:t>
            </a:r>
          </a:p>
          <a:p>
            <a:r>
              <a:rPr lang="en-US" dirty="0"/>
              <a:t>What about the second-order methods?</a:t>
            </a:r>
          </a:p>
          <a:p>
            <a:r>
              <a:rPr lang="en-US" dirty="0"/>
              <a:t>So what’s better, a smaller step-size or a higher order approximation?</a:t>
            </a:r>
          </a:p>
        </p:txBody>
      </p:sp>
    </p:spTree>
    <p:extLst>
      <p:ext uri="{BB962C8B-B14F-4D97-AF65-F5344CB8AC3E}">
        <p14:creationId xmlns:p14="http://schemas.microsoft.com/office/powerpoint/2010/main" val="31049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about what happens if we halve the step size.</a:t>
                </a:r>
              </a:p>
              <a:p>
                <a:r>
                  <a:rPr lang="en-US" dirty="0"/>
                  <a:t>How many functions evaluations do we now need?</a:t>
                </a:r>
              </a:p>
              <a:p>
                <a:pPr lvl="1"/>
                <a:r>
                  <a:rPr lang="en-US" dirty="0"/>
                  <a:t>What about the error?</a:t>
                </a:r>
              </a:p>
              <a:p>
                <a:r>
                  <a:rPr lang="en-US" dirty="0"/>
                  <a:t>What if we had kept the step-size but increased the order.</a:t>
                </a:r>
              </a:p>
              <a:p>
                <a:r>
                  <a:rPr lang="en-US" dirty="0"/>
                  <a:t>How many functions evaluations do we need?</a:t>
                </a:r>
              </a:p>
              <a:p>
                <a:pPr lvl="1"/>
                <a:r>
                  <a:rPr lang="en-US" dirty="0"/>
                  <a:t>What happens to the error?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can be made small, higher-order approximations win.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64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455</TotalTime>
  <Words>2329</Words>
  <Application>Microsoft Office PowerPoint</Application>
  <PresentationFormat>Widescreen</PresentationFormat>
  <Paragraphs>147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Century Gothic</vt:lpstr>
      <vt:lpstr>Wingdings 3</vt:lpstr>
      <vt:lpstr>Ion</vt:lpstr>
      <vt:lpstr>Ordinary Differential Equations 2 – Taylor Methods and Runge-Kutta</vt:lpstr>
      <vt:lpstr>Explicit vs Implicit Euler Methods</vt:lpstr>
      <vt:lpstr>Euler Method Instability</vt:lpstr>
      <vt:lpstr>Backward Euler Method Stability</vt:lpstr>
      <vt:lpstr>Forward Euler Instability in detail</vt:lpstr>
      <vt:lpstr>Backward Euler Stability in detail</vt:lpstr>
      <vt:lpstr>The Explicit Trapezoid Method</vt:lpstr>
      <vt:lpstr>Complexity</vt:lpstr>
      <vt:lpstr>Complexity Contd</vt:lpstr>
      <vt:lpstr>Taylor Method</vt:lpstr>
      <vt:lpstr>Taylor Method Example</vt:lpstr>
      <vt:lpstr>Taylor Method Example cont</vt:lpstr>
      <vt:lpstr>Taylor Method Example cont</vt:lpstr>
      <vt:lpstr>Runge-Kutta Methods</vt:lpstr>
      <vt:lpstr>Midpoint Method</vt:lpstr>
      <vt:lpstr>RK4</vt:lpstr>
      <vt:lpstr>RK4 graphical</vt:lpstr>
      <vt:lpstr>Why RK4?</vt:lpstr>
      <vt:lpstr>Butcher Tableau</vt:lpstr>
      <vt:lpstr>RK4 Butcher Tableau</vt:lpstr>
      <vt:lpstr>3/8 Rule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Ordinary Differential Equations 2 – Taylor Methods and Runge-Kutta</dc:title>
  <dc:creator>Christopher John Moakler</dc:creator>
  <cp:lastModifiedBy>Christopher John Moakler</cp:lastModifiedBy>
  <cp:revision>24</cp:revision>
  <dcterms:created xsi:type="dcterms:W3CDTF">2022-04-19T06:00:36Z</dcterms:created>
  <dcterms:modified xsi:type="dcterms:W3CDTF">2022-11-15T08:27:29Z</dcterms:modified>
</cp:coreProperties>
</file>